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0" r:id="rId5"/>
    <p:sldId id="271" r:id="rId6"/>
    <p:sldId id="259" r:id="rId7"/>
    <p:sldId id="266" r:id="rId8"/>
    <p:sldId id="269" r:id="rId9"/>
    <p:sldId id="272" r:id="rId10"/>
    <p:sldId id="273" r:id="rId11"/>
    <p:sldId id="264" r:id="rId12"/>
  </p:sldIdLst>
  <p:sldSz cx="12192000" cy="6858000"/>
  <p:notesSz cx="6805613" cy="9939338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CFFF"/>
    <a:srgbClr val="0C02F0"/>
    <a:srgbClr val="D5F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73560" autoAdjust="0"/>
  </p:normalViewPr>
  <p:slideViewPr>
    <p:cSldViewPr snapToGrid="0">
      <p:cViewPr varScale="1">
        <p:scale>
          <a:sx n="86" d="100"/>
          <a:sy n="86" d="100"/>
        </p:scale>
        <p:origin x="15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53486-00FF-40C2-B5BD-31E2E9173D94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87C37-2A24-4C6A-910A-053B14B6607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302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 might include 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 your speech: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Introduce</a:t>
            </a:r>
            <a:r>
              <a:rPr 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company/yourselves/your 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catchy line to grab attention using personal pronouns “At Celestial, we are the stairway of the skies” </a:t>
            </a:r>
            <a:endParaRPr lang="en-A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2273C6E-97CE-424B-8F58-AB7558729D06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3999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you might include in your speech: </a:t>
            </a:r>
          </a:p>
          <a:p>
            <a:pPr eaLnBrk="1" hangingPunct="1"/>
            <a:endParaRPr lang="en-US" altLang="en-US" sz="1200" dirty="0" smtClean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Use assertive language to make it compelling “It is well known that…”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Use credible authority “Scientists tell us…”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Use data to back up your facts (quotes, statistics) and be clear about who is impacted by the problem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B14BE75-FE78-43D8-BFD7-776D79029F05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33240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 you might include in your speech:</a:t>
            </a:r>
          </a:p>
          <a:p>
            <a:pPr eaLnBrk="1" hangingPunct="1"/>
            <a:endParaRPr lang="en-US" altLang="en-US" sz="1200" dirty="0" smtClean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Use indirect involvement of your audience</a:t>
            </a:r>
            <a:r>
              <a:rPr lang="en-US" altLang="en-US" sz="12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“Now imagine…”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Use emotive language/create a sense of excitement around your product/service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208723F-F5EE-4687-AD17-0E99E9599FB8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652935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in your speech:</a:t>
            </a:r>
          </a:p>
          <a:p>
            <a:pPr eaLnBrk="1" hangingPunct="1"/>
            <a:endParaRPr lang="en-US" alt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Use factual and descriptive language to outline the technology involved in</a:t>
            </a:r>
            <a:r>
              <a:rPr lang="en-US" altLang="en-US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product/service </a:t>
            </a:r>
            <a:endParaRPr lang="en-US" alt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Explain how things work/will work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Justify your use of materials</a:t>
            </a:r>
            <a:endParaRPr lang="en-US" altLang="en-US" dirty="0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9673B91-5FB4-4407-A56A-D6B159A52B77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93320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in your speech:</a:t>
            </a:r>
          </a:p>
          <a:p>
            <a:pPr eaLnBrk="1" hangingPunct="1"/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A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Compelling evidence to show how your product delivers sustainability returns across the three pillars of responsible investment (Environment, Social, Governance)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Emotive/descriptive language to elicit audience buy-in (make them care about what you’re saying)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Use a call to action or rhetorical</a:t>
            </a:r>
            <a:r>
              <a:rPr lang="en-US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question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to drive your</a:t>
            </a:r>
            <a:r>
              <a:rPr lang="en-US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audience to want to make a change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“Forget fossil fuels and choose greener…”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“What are you going to do to make tomorrow better than today?”</a:t>
            </a:r>
            <a:endParaRPr lang="en-A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9673B91-5FB4-4407-A56A-D6B159A52B77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31616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in your speech:</a:t>
            </a:r>
          </a:p>
          <a:p>
            <a:pPr eaLnBrk="1" hangingPunct="1"/>
            <a:endParaRPr lang="en-US" alt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Use descriptive and emotive language here to support how your product/service has potential to grow/make great positive impact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You may use</a:t>
            </a:r>
            <a:r>
              <a:rPr lang="en-US" altLang="en-US" sz="12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hyperbole </a:t>
            </a: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to demonstrate how your product/service is better than the competitors</a:t>
            </a:r>
          </a:p>
          <a:p>
            <a:pPr eaLnBrk="1" hangingPunct="1"/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“This will change lives…”</a:t>
            </a:r>
          </a:p>
          <a:p>
            <a:pPr eaLnBrk="1" hangingPunct="1"/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	“Monumentally better because…” 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9673B91-5FB4-4407-A56A-D6B159A52B77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95221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included in your speech:</a:t>
            </a: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You may like to use a direct address here to invite investors to buy into your idea</a:t>
            </a:r>
          </a:p>
          <a:p>
            <a:pPr lvl="1" indent="0" eaLnBrk="1" hangingPunct="1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“You are invited to share in the future…”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have a call to action here to captivate your audience’ attention </a:t>
            </a:r>
          </a:p>
          <a:p>
            <a:pPr lvl="1" indent="0" eaLnBrk="1" hangingPunct="1"/>
            <a:r>
              <a:rPr lang="en-US" alt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“Act fast to secure your seat on the space train”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9673B91-5FB4-4407-A56A-D6B159A52B77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035641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What you might include in your speech: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Don’t speak to this unless you have time</a:t>
            </a:r>
          </a:p>
          <a:p>
            <a:pPr marL="171450" indent="-171450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en-US" dirty="0" smtClean="0"/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9717019-F999-46C7-90CC-4F8F736BF343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61503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5311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4639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262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097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4683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839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744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6729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706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775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43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4AE2B-F172-4A5E-9D9D-6B5253D6797A}" type="datetimeFigureOut">
              <a:rPr lang="en-AU" smtClean="0"/>
              <a:t>10/02/2022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8AA18-375B-41FF-AC98-4EFBB5FC2C57}" type="slidenum">
              <a:rPr lang="en-AU" smtClean="0"/>
              <a:t>‹#›</a:t>
            </a:fld>
            <a:endParaRPr lang="en-AU"/>
          </a:p>
        </p:txBody>
      </p:sp>
      <p:sp>
        <p:nvSpPr>
          <p:cNvPr id="7" name="MSIPCMContentMarking" descr="{&quot;HashCode&quot;:-1320723902,&quot;Placement&quot;:&quot;Footer&quot;,&quot;Top&quot;:522.0343,&quot;Left&quot;:0.0,&quot;SlideWidth&quot;:960,&quot;SlideHeight&quot;:540}"/>
          <p:cNvSpPr txBox="1"/>
          <p:nvPr userDrawn="1"/>
        </p:nvSpPr>
        <p:spPr>
          <a:xfrm>
            <a:off x="0" y="6629836"/>
            <a:ext cx="1020359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AU" sz="800" smtClean="0">
                <a:solidFill>
                  <a:srgbClr val="000000"/>
                </a:solidFill>
                <a:latin typeface="Calibri" panose="020F0502020204030204" pitchFamily="34" charset="0"/>
              </a:rPr>
              <a:t>Classified as Public</a:t>
            </a:r>
            <a:endParaRPr lang="en-AU" sz="8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71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 / Elevator Pitch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1938067"/>
            <a:ext cx="90011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Introduce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logo here to develop a brand look and feel for your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product/company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6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792039" y="345539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Problem</a:t>
            </a:r>
          </a:p>
        </p:txBody>
      </p:sp>
      <p:sp>
        <p:nvSpPr>
          <p:cNvPr id="29698" name="TextBox 21"/>
          <p:cNvSpPr txBox="1">
            <a:spLocks noChangeArrowheads="1"/>
          </p:cNvSpPr>
          <p:nvPr/>
        </p:nvSpPr>
        <p:spPr bwMode="auto">
          <a:xfrm>
            <a:off x="959643" y="1671102"/>
            <a:ext cx="1087004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dirty="0">
              <a:solidFill>
                <a:srgbClr val="000000"/>
              </a:solidFill>
              <a:latin typeface="+mn-lt"/>
              <a:ea typeface="+mn-ea"/>
              <a:cs typeface="Arial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US" dirty="0"/>
          </a:p>
          <a:p>
            <a:pPr lvl="0"/>
            <a:endParaRPr lang="en-AU" dirty="0"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  <a:p>
            <a:pPr lvl="0"/>
            <a:endParaRPr lang="en-AU" sz="2000" dirty="0"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  <a:p>
            <a:pPr eaLnBrk="1" hangingPunct="1"/>
            <a:endParaRPr lang="en-US" altLang="en-US" sz="200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45546" y="3842984"/>
            <a:ext cx="8096177" cy="1200329"/>
          </a:xfrm>
          <a:prstGeom prst="rect">
            <a:avLst/>
          </a:prstGeom>
          <a:solidFill>
            <a:srgbClr val="2AC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Hint: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Instead of reproducing your Executive Summary word-for-word, try to communicate the problem in an impactful way. Show the judges you really understand the transport problem and why your customers are unhappy and looking for a change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2039" y="1863591"/>
            <a:ext cx="60388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Graphs/charts/images can help to illustrate your points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3315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 (your product/service)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8229" y="1890314"/>
            <a:ext cx="85095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images to illustrate how your product/service will address the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Bullet points help to keep your points short and sharp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Maps can assist you to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demonstrate how your product will address a transport problem for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your particular customers/end-users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9758" y="4378243"/>
            <a:ext cx="5653849" cy="923330"/>
          </a:xfrm>
          <a:prstGeom prst="rect">
            <a:avLst/>
          </a:prstGeom>
          <a:solidFill>
            <a:srgbClr val="2AC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Hint: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Make sure to be clear how your solution is solving the problem(s) you have outlined in the previous slide.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062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</a:t>
            </a:r>
          </a:p>
        </p:txBody>
      </p:sp>
      <p:sp>
        <p:nvSpPr>
          <p:cNvPr id="35844" name="TextBox 8"/>
          <p:cNvSpPr txBox="1">
            <a:spLocks noChangeArrowheads="1"/>
          </p:cNvSpPr>
          <p:nvPr/>
        </p:nvSpPr>
        <p:spPr bwMode="auto">
          <a:xfrm>
            <a:off x="838200" y="1919288"/>
            <a:ext cx="1015191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011621"/>
            <a:ext cx="86626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Labelled diagrams can support your explanation of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Layout is important here to aid in understanding and make it eye-catching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You may need multiple slides to avoid over-crowding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images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4831" y="4333638"/>
            <a:ext cx="6965794" cy="923330"/>
          </a:xfrm>
          <a:prstGeom prst="rect">
            <a:avLst/>
          </a:prstGeom>
          <a:solidFill>
            <a:srgbClr val="2ACFFF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Hint: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 is important tha</a:t>
            </a:r>
            <a:r>
              <a:rPr lang="en-US" dirty="0" smtClean="0">
                <a:solidFill>
                  <a:schemeClr val="bg1"/>
                </a:solidFill>
              </a:rPr>
              <a:t>t you have considered the technology and researched the solutions to make sure they could hypothetically work!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657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</a:t>
            </a:r>
          </a:p>
        </p:txBody>
      </p:sp>
      <p:sp>
        <p:nvSpPr>
          <p:cNvPr id="35844" name="TextBox 8"/>
          <p:cNvSpPr txBox="1">
            <a:spLocks noChangeArrowheads="1"/>
          </p:cNvSpPr>
          <p:nvPr/>
        </p:nvSpPr>
        <p:spPr bwMode="auto">
          <a:xfrm>
            <a:off x="838200" y="1919288"/>
            <a:ext cx="1015191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</a:t>
            </a:r>
          </a:p>
          <a:p>
            <a:pPr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Use headings/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to draw attention to important statements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Use images to support your statements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You may have graphs or figures here that can make an impactful statement or show facts </a:t>
            </a:r>
            <a:endParaRPr lang="en-US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A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52073" y="4570570"/>
            <a:ext cx="7033684" cy="923330"/>
          </a:xfrm>
          <a:prstGeom prst="rect">
            <a:avLst/>
          </a:prstGeom>
          <a:solidFill>
            <a:srgbClr val="2ACFFF"/>
          </a:solidFill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Hint: 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This </a:t>
            </a:r>
            <a:r>
              <a:rPr lang="en-US" dirty="0" smtClean="0">
                <a:solidFill>
                  <a:schemeClr val="bg1"/>
                </a:solidFill>
              </a:rPr>
              <a:t>is a chance for you to 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how how you product makes life better for people and the planet. Not all benefits are financial. Sell this!!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840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 </a:t>
            </a:r>
          </a:p>
        </p:txBody>
      </p:sp>
      <p:sp>
        <p:nvSpPr>
          <p:cNvPr id="35844" name="TextBox 8"/>
          <p:cNvSpPr txBox="1">
            <a:spLocks noChangeArrowheads="1"/>
          </p:cNvSpPr>
          <p:nvPr/>
        </p:nvSpPr>
        <p:spPr bwMode="auto">
          <a:xfrm>
            <a:off x="838200" y="1919288"/>
            <a:ext cx="10151918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996232"/>
            <a:ext cx="78843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headings/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draw attention to important statements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You may choose to use maps in this section to assist you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demonstrating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scalability of your product/service </a:t>
            </a:r>
          </a:p>
        </p:txBody>
      </p:sp>
      <p:sp>
        <p:nvSpPr>
          <p:cNvPr id="6" name="Rectangle 5"/>
          <p:cNvSpPr/>
          <p:nvPr/>
        </p:nvSpPr>
        <p:spPr>
          <a:xfrm>
            <a:off x="2393796" y="4578004"/>
            <a:ext cx="9218340" cy="923330"/>
          </a:xfrm>
          <a:prstGeom prst="rect">
            <a:avLst/>
          </a:prstGeom>
          <a:solidFill>
            <a:srgbClr val="2ACFFF"/>
          </a:solidFill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Hint: 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Here you are bringing it all together to make a solid statement(s) about how your product can work and grow and adapt into the future, and how it beats the competition – if there is any! 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3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 </a:t>
            </a:r>
          </a:p>
        </p:txBody>
      </p:sp>
      <p:sp>
        <p:nvSpPr>
          <p:cNvPr id="35844" name="TextBox 8"/>
          <p:cNvSpPr txBox="1">
            <a:spLocks noChangeArrowheads="1"/>
          </p:cNvSpPr>
          <p:nvPr/>
        </p:nvSpPr>
        <p:spPr bwMode="auto">
          <a:xfrm>
            <a:off x="838200" y="1919288"/>
            <a:ext cx="1015191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6948" y="1805639"/>
            <a:ext cx="7884347" cy="175432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might include on your slide: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headings/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draw attention to important statements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graphs or figures to show profitability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/impact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logos of your investors to show who you already have on board/companies you want to have on board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8171" y="4525965"/>
            <a:ext cx="4369222" cy="923330"/>
          </a:xfrm>
          <a:prstGeom prst="rect">
            <a:avLst/>
          </a:prstGeom>
          <a:solidFill>
            <a:srgbClr val="2ACFFF"/>
          </a:solidFill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Hint: </a:t>
            </a:r>
            <a:endParaRPr lang="en-US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This flows on from your last slide and invites investors to share in the opportunity! 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62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7272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</a:p>
        </p:txBody>
      </p:sp>
      <p:sp>
        <p:nvSpPr>
          <p:cNvPr id="37892" name="TextBox 8"/>
          <p:cNvSpPr txBox="1">
            <a:spLocks noChangeArrowheads="1"/>
          </p:cNvSpPr>
          <p:nvPr/>
        </p:nvSpPr>
        <p:spPr bwMode="auto">
          <a:xfrm>
            <a:off x="838200" y="1981634"/>
            <a:ext cx="691561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Wha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altLang="en-US" sz="2000" b="1" dirty="0">
                <a:solidFill>
                  <a:srgbClr val="2ACF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we expect to see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 this slide:</a:t>
            </a:r>
          </a:p>
          <a:p>
            <a:pPr eaLnBrk="1" hangingPunct="1"/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About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your team and what expertise they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bring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use images but only show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your first names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Leave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slide up on the screen for the audience to read while the judges ask questions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71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9C45F4-7B5F-4AC3-BB96-81ED783BA0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1C8AD1-1141-4A56-B379-DBBF49AAABB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F0529EA-D10D-45DD-BDD4-5EBFF047AC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845</Words>
  <Application>Microsoft Office PowerPoint</Application>
  <PresentationFormat>Widescreen</PresentationFormat>
  <Paragraphs>114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MS PGothic</vt:lpstr>
      <vt:lpstr>Arial</vt:lpstr>
      <vt:lpstr>Arial Unicode MS</vt:lpstr>
      <vt:lpstr>Calibri</vt:lpstr>
      <vt:lpstr>Calibri Light</vt:lpstr>
      <vt:lpstr>Symbol</vt:lpstr>
      <vt:lpstr>Office Theme</vt:lpstr>
      <vt:lpstr>Vision / Elevator Pitch</vt:lpstr>
      <vt:lpstr>The Problem</vt:lpstr>
      <vt:lpstr>Solution (your product/service)</vt:lpstr>
      <vt:lpstr>Technology </vt:lpstr>
      <vt:lpstr>Sustainability </vt:lpstr>
      <vt:lpstr>Opportunity </vt:lpstr>
      <vt:lpstr>Investment </vt:lpstr>
      <vt:lpstr>Team</vt:lpstr>
    </vt:vector>
  </TitlesOfParts>
  <Company>NRMA Motoring and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/ Elevator Pitch</dc:title>
  <dc:creator>Venera Owens</dc:creator>
  <cp:lastModifiedBy>Natali Milovanovic</cp:lastModifiedBy>
  <cp:revision>133</cp:revision>
  <cp:lastPrinted>2019-07-30T03:55:10Z</cp:lastPrinted>
  <dcterms:created xsi:type="dcterms:W3CDTF">2017-07-25T02:59:41Z</dcterms:created>
  <dcterms:modified xsi:type="dcterms:W3CDTF">2022-02-10T00:26:54Z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70734004-C63E-4CAE-A869-D4021C15F78A</vt:lpwstr>
  </property>
  <property fmtid="{D5CDD505-2E9C-101B-9397-08002B2CF9AE}" pid="3" name="ArticulatePath">
    <vt:lpwstr>TEMPLATE Pitch Deck 2020</vt:lpwstr>
  </property>
  <property fmtid="{D5CDD505-2E9C-101B-9397-08002B2CF9AE}" pid="4" name="MSIP_Label_892069d5-250b-4a14-9c91-957b160da13a_Enabled">
    <vt:lpwstr>true</vt:lpwstr>
  </property>
  <property fmtid="{D5CDD505-2E9C-101B-9397-08002B2CF9AE}" pid="5" name="MSIP_Label_892069d5-250b-4a14-9c91-957b160da13a_SetDate">
    <vt:lpwstr>2022-02-10T00:26:54Z</vt:lpwstr>
  </property>
  <property fmtid="{D5CDD505-2E9C-101B-9397-08002B2CF9AE}" pid="6" name="MSIP_Label_892069d5-250b-4a14-9c91-957b160da13a_Method">
    <vt:lpwstr>Privileged</vt:lpwstr>
  </property>
  <property fmtid="{D5CDD505-2E9C-101B-9397-08002B2CF9AE}" pid="7" name="MSIP_Label_892069d5-250b-4a14-9c91-957b160da13a_Name">
    <vt:lpwstr>892069d5-250b-4a14-9c91-957b160da13a</vt:lpwstr>
  </property>
  <property fmtid="{D5CDD505-2E9C-101B-9397-08002B2CF9AE}" pid="8" name="MSIP_Label_892069d5-250b-4a14-9c91-957b160da13a_SiteId">
    <vt:lpwstr>03e44363-8cf9-4584-ad0d-bf10f76fb000</vt:lpwstr>
  </property>
  <property fmtid="{D5CDD505-2E9C-101B-9397-08002B2CF9AE}" pid="9" name="MSIP_Label_892069d5-250b-4a14-9c91-957b160da13a_ActionId">
    <vt:lpwstr>b5bbf8c0-590e-4b2a-b80f-cde1644c4362</vt:lpwstr>
  </property>
  <property fmtid="{D5CDD505-2E9C-101B-9397-08002B2CF9AE}" pid="10" name="MSIP_Label_892069d5-250b-4a14-9c91-957b160da13a_ContentBits">
    <vt:lpwstr>2</vt:lpwstr>
  </property>
</Properties>
</file>